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B55CF50-8328-4A43-86AD-13436868509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F70F254-CD44-4FEF-BF79-9D22477AEC0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949BE18-0D10-404F-9365-E0CDE4B5067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BDB0FB-81B3-4CF7-95AA-51BD94EB8322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82DA19-CC80-488D-8BAA-876DF3BE11E8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431BDC-7FAD-44A6-AAC4-7143E4A26C1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C2C14A-E318-4FA0-8AF6-4CFB53B92E92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76F53B-A1B5-433A-9D99-E6AFE2B083A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2D6A95-9C24-4B65-AA92-1EA0D7EE3D2D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379F4D-9540-4350-822A-DA7E7657FEE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187A52-D6D4-478F-A58C-EAFFD5D36121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D8B71FB-B585-4121-B165-1C1E89FF2B7D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52602A-BA38-497B-A940-2AD414E14BB7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15EC1F-574F-45CC-81B2-819A99442E22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D2F7DD-684B-41B1-A3C7-929BB3B406AF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52440F-75F1-4F18-B0A9-2E83EFD32D0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69E6B2-36E0-4DB1-AAFB-016F5DA9E9C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BA3F6DC-FEF1-4623-A447-4FAEB63C9E4F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59225B2-503C-4C57-9F85-F2C4EB8B327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C812792-4A11-448D-B734-14D07D314718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MX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1EE39A2-39EC-469A-9339-22EFCC7AA96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86E3015-8BC2-4515-B55D-44CB2D799E94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F9107C6-C7B0-4427-B7D0-C7C5758EF4C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5E035C8-8B30-4887-B065-9B0A51C58C2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es-MX" sz="5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MX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1433C03-BBD9-4680-B93B-AF3E0EE2B7AC}" type="slidenum">
              <a:rPr b="0" lang="es" sz="1000" spc="-1" strike="noStrike">
                <a:solidFill>
                  <a:srgbClr val="595959"/>
                </a:solidFill>
                <a:latin typeface="Arial"/>
                <a:ea typeface="Arial"/>
              </a:rPr>
              <a:t>&lt;número&gt;</a:t>
            </a:fld>
            <a:endParaRPr b="0" lang="es-MX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Pulse para editar el formato de texto del </a:t>
            </a: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Cuarto nivel del </a:t>
            </a:r>
            <a:r>
              <a:rPr b="0" lang="es-MX" sz="14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Quinto nivel 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Sexto 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nivel del 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esquem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Sépt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imo 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nivel 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esqu</a:t>
            </a:r>
            <a:r>
              <a:rPr b="0" lang="es-MX" sz="2000" spc="-1" strike="noStrike">
                <a:solidFill>
                  <a:srgbClr val="000000"/>
                </a:solidFill>
                <a:latin typeface="Arial"/>
              </a:rPr>
              <a:t>ema</a:t>
            </a:r>
            <a:endParaRPr b="0" lang="es-MX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es-MX" sz="2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543D047-66A1-4837-814E-E86F7062ABC3}" type="slidenum">
              <a:rPr b="0" lang="es" sz="1000" spc="-1" strike="noStrike">
                <a:solidFill>
                  <a:srgbClr val="595959"/>
                </a:solidFill>
                <a:latin typeface="Arial"/>
                <a:ea typeface="Arial"/>
              </a:rPr>
              <a:t>&lt;número&gt;</a:t>
            </a:fld>
            <a:endParaRPr b="0" lang="es-MX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88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5200" spc="-1" strike="noStrike">
                <a:solidFill>
                  <a:srgbClr val="000000"/>
                </a:solidFill>
                <a:latin typeface="Arial"/>
                <a:ea typeface="Arial"/>
              </a:rPr>
              <a:t>Introducción a la modelación de nichos ecológicos</a:t>
            </a:r>
            <a:endParaRPr b="0" lang="es-MX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57480" y="359820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595959"/>
                </a:solidFill>
                <a:latin typeface="Arial"/>
                <a:ea typeface="Arial"/>
              </a:rPr>
              <a:t>Gerardo Martín</a:t>
            </a:r>
            <a:endParaRPr b="0" lang="es-MX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Experimentos de laboratorio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Someter organismos a muchas condiciones físicas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520">
              <a:lnSpc>
                <a:spcPct val="115000"/>
              </a:lnSpc>
              <a:buClr>
                <a:srgbClr val="595959"/>
              </a:buClr>
              <a:buFont typeface="Arial"/>
              <a:buChar char="■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Temperatura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520">
              <a:lnSpc>
                <a:spcPct val="115000"/>
              </a:lnSpc>
              <a:buClr>
                <a:srgbClr val="595959"/>
              </a:buClr>
              <a:buFont typeface="Arial"/>
              <a:buChar char="■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Humedad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520">
              <a:lnSpc>
                <a:spcPct val="115000"/>
              </a:lnSpc>
              <a:buClr>
                <a:srgbClr val="595959"/>
              </a:buClr>
              <a:buFont typeface="Arial"/>
              <a:buChar char="■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Radiación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¿Cómo se estima la tolerancia fisiológica?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Google Shape;112;p23" descr=""/>
          <p:cNvPicPr/>
          <p:nvPr/>
        </p:nvPicPr>
        <p:blipFill>
          <a:blip r:embed="rId1"/>
          <a:stretch/>
        </p:blipFill>
        <p:spPr>
          <a:xfrm>
            <a:off x="343800" y="1279080"/>
            <a:ext cx="3746160" cy="308016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113;p23" descr=""/>
          <p:cNvPicPr/>
          <p:nvPr/>
        </p:nvPicPr>
        <p:blipFill>
          <a:blip r:embed="rId2"/>
          <a:stretch/>
        </p:blipFill>
        <p:spPr>
          <a:xfrm>
            <a:off x="4852440" y="1279080"/>
            <a:ext cx="3952080" cy="296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375876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Métodos presentan serios dilemas éticos para algunos organismos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Google Shape;119;p24" descr=""/>
          <p:cNvPicPr/>
          <p:nvPr/>
        </p:nvPicPr>
        <p:blipFill>
          <a:blip r:embed="rId1"/>
          <a:stretch/>
        </p:blipFill>
        <p:spPr>
          <a:xfrm>
            <a:off x="4155120" y="1152360"/>
            <a:ext cx="4676760" cy="309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Modelación mecanística de nichos ecológicos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oogle Shape;125;p25" descr=""/>
          <p:cNvPicPr/>
          <p:nvPr/>
        </p:nvPicPr>
        <p:blipFill>
          <a:blip r:embed="rId1"/>
          <a:stretch/>
        </p:blipFill>
        <p:spPr>
          <a:xfrm>
            <a:off x="0" y="1421640"/>
            <a:ext cx="9143640" cy="319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Modelación mecanística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Termodinámica aplicada a seres vivos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Organismo absorbe y transforma energía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Calor, crías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Crías, al tener diferente tamaño tienen propiedades termodinámicas distintas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Predicciones geográficas son muy generales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Poca capacidad predictiva en el presente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Modelación correlativa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Análisis estadísticos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Condiciones ambientales asociadas a lugares donde especie está presente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Uso para generación de productos cartográficos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Actividades de conservación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Impactos de cambio climático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Patrones de diversidad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Manejo de enfermedades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Clima - Geografía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2497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Dualidad de Hutchinson </a:t>
            </a:r>
            <a:r>
              <a:rPr b="0" lang="es" sz="1800" spc="-1" strike="noStrike" baseline="-8000">
                <a:solidFill>
                  <a:srgbClr val="595959"/>
                </a:solidFill>
                <a:latin typeface="Arial"/>
                <a:ea typeface="Arial"/>
              </a:rPr>
              <a:t>(Hutchinson 1957)</a:t>
            </a: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: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Características ambientales están representadas en la geografía.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44;p28" descr=""/>
          <p:cNvPicPr/>
          <p:nvPr/>
        </p:nvPicPr>
        <p:blipFill>
          <a:blip r:embed="rId1"/>
          <a:stretch/>
        </p:blipFill>
        <p:spPr>
          <a:xfrm>
            <a:off x="3503520" y="1152360"/>
            <a:ext cx="5328360" cy="3231360"/>
          </a:xfrm>
          <a:prstGeom prst="rect">
            <a:avLst/>
          </a:prstGeom>
          <a:ln w="0">
            <a:noFill/>
          </a:ln>
        </p:spPr>
      </p:pic>
      <p:sp>
        <p:nvSpPr>
          <p:cNvPr id="109" name="Google Shape;145;p28"/>
          <p:cNvSpPr/>
          <p:nvPr/>
        </p:nvSpPr>
        <p:spPr>
          <a:xfrm>
            <a:off x="3850920" y="4414680"/>
            <a:ext cx="4331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400" spc="-1" strike="noStrike">
                <a:solidFill>
                  <a:srgbClr val="000000"/>
                </a:solidFill>
                <a:latin typeface="Arial"/>
                <a:ea typeface="Arial"/>
              </a:rPr>
              <a:t>Capa de temperatura anual promedio de méxico (WorldClim 2; Fick y Hijmans 2017)</a:t>
            </a:r>
            <a:endParaRPr b="0" lang="es-MX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Otras fuerzas expresadas en la geografía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Barreras topográficas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Barreras de hábitat primario (agua vs tierra)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Otras especies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56;p30" descr=""/>
          <p:cNvPicPr/>
          <p:nvPr/>
        </p:nvPicPr>
        <p:blipFill>
          <a:blip r:embed="rId1"/>
          <a:stretch/>
        </p:blipFill>
        <p:spPr>
          <a:xfrm>
            <a:off x="1994400" y="955800"/>
            <a:ext cx="5155200" cy="358092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 txBox="1"/>
          <p:nvPr/>
        </p:nvSpPr>
        <p:spPr>
          <a:xfrm>
            <a:off x="6120000" y="4680000"/>
            <a:ext cx="30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300" spc="-1" strike="noStrike">
                <a:latin typeface="Arial"/>
              </a:rPr>
              <a:t>Soberón y Peterson 2005</a:t>
            </a:r>
            <a:endParaRPr b="0" lang="es-MX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595959"/>
                </a:solidFill>
                <a:latin typeface="Arial"/>
                <a:ea typeface="Arial"/>
              </a:rPr>
              <a:t>G</a:t>
            </a:r>
            <a:r>
              <a:rPr b="0" i="1" lang="es" sz="28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0</a:t>
            </a:r>
            <a:r>
              <a:rPr b="0" i="1" lang="es" sz="2800" spc="-1" strike="noStrike">
                <a:solidFill>
                  <a:srgbClr val="595959"/>
                </a:solidFill>
                <a:latin typeface="Arial"/>
                <a:ea typeface="Arial"/>
              </a:rPr>
              <a:t> = </a:t>
            </a:r>
            <a:r>
              <a:rPr b="0" lang="es" sz="2800" spc="-1" strike="noStrike">
                <a:solidFill>
                  <a:srgbClr val="595959"/>
                </a:solidFill>
                <a:latin typeface="Arial"/>
                <a:ea typeface="Arial"/>
              </a:rPr>
              <a:t>La geografía ocupada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595959"/>
                </a:solidFill>
                <a:latin typeface="Arial"/>
                <a:ea typeface="Arial"/>
              </a:rPr>
              <a:t>Los modelos de distribución estiman G</a:t>
            </a:r>
            <a:r>
              <a:rPr b="0" i="1" lang="es" sz="28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0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¿Qué es un nicho ecológico?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Google Shape;61;p14"/>
          <p:cNvSpPr/>
          <p:nvPr/>
        </p:nvSpPr>
        <p:spPr>
          <a:xfrm>
            <a:off x="2981160" y="1324080"/>
            <a:ext cx="2819880" cy="308736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s-M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i="1" lang="es" sz="2800" spc="-1" strike="noStrike">
                <a:solidFill>
                  <a:srgbClr val="595959"/>
                </a:solidFill>
                <a:latin typeface="Arial"/>
                <a:ea typeface="Arial"/>
              </a:rPr>
              <a:t>A = </a:t>
            </a:r>
            <a:r>
              <a:rPr b="0" lang="es" sz="2800" spc="-1" strike="noStrike">
                <a:solidFill>
                  <a:srgbClr val="595959"/>
                </a:solidFill>
                <a:latin typeface="Arial"/>
                <a:ea typeface="Arial"/>
              </a:rPr>
              <a:t>Condiciones abióticas, temperatura, precipitación, radiación solar, humedad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595959"/>
                </a:solidFill>
                <a:latin typeface="Arial"/>
                <a:ea typeface="Arial"/>
              </a:rPr>
              <a:t>Los modelos de nicho estiman </a:t>
            </a:r>
            <a:r>
              <a:rPr b="0" i="1" lang="es" sz="2800" spc="-1" strike="noStrike">
                <a:solidFill>
                  <a:srgbClr val="595959"/>
                </a:solidFill>
                <a:latin typeface="Arial"/>
                <a:ea typeface="Arial"/>
              </a:rPr>
              <a:t>A, </a:t>
            </a:r>
            <a:r>
              <a:rPr b="0" lang="es" sz="2800" spc="-1" strike="noStrike">
                <a:solidFill>
                  <a:srgbClr val="595959"/>
                </a:solidFill>
                <a:latin typeface="Arial"/>
                <a:ea typeface="Arial"/>
              </a:rPr>
              <a:t>con supuestos de por medio.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0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¿Cómo estiman los MDS G</a:t>
            </a:r>
            <a:r>
              <a:rPr b="0" lang="es" sz="2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0</a:t>
            </a: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Google Shape;175;p33" descr=""/>
          <p:cNvPicPr/>
          <p:nvPr/>
        </p:nvPicPr>
        <p:blipFill>
          <a:blip r:embed="rId1"/>
          <a:stretch/>
        </p:blipFill>
        <p:spPr>
          <a:xfrm>
            <a:off x="1339200" y="1152360"/>
            <a:ext cx="6343560" cy="370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0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¿Cómo estiman los MDS G</a:t>
            </a:r>
            <a:r>
              <a:rPr b="0" lang="es" sz="2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0</a:t>
            </a: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Estiman relaciones muy complejas entre clima y presencia de especies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Relaciones complejas pueden representar: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efectos de otras especies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efectos del momento en que fueron colectados los datos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595959"/>
                </a:solidFill>
                <a:latin typeface="Arial"/>
                <a:ea typeface="Arial"/>
              </a:rPr>
              <a:t>efectos del observador</a:t>
            </a:r>
            <a:endParaRPr b="0" lang="es-MX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Métodos populares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Modelos lineales generalizados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MaxEnt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GARP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¿Qué es un nicho ecológico?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311760" y="172728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El lugar de una especie en un ecosistema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El conjunto de interacciones que permiten la supervivencia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El conjunto de condiciones climáticas que la especie tolera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i="1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Hay muchas definiciones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¿Qué es un modelo de nicho ecológico?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Google Shape;73;p16" descr=""/>
          <p:cNvPicPr/>
          <p:nvPr/>
        </p:nvPicPr>
        <p:blipFill>
          <a:blip r:embed="rId1"/>
          <a:srcRect l="0" t="0" r="51857" b="0"/>
          <a:stretch/>
        </p:blipFill>
        <p:spPr>
          <a:xfrm>
            <a:off x="2352960" y="1163160"/>
            <a:ext cx="4254840" cy="367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78;p17" descr=""/>
          <p:cNvPicPr/>
          <p:nvPr/>
        </p:nvPicPr>
        <p:blipFill>
          <a:blip r:embed="rId1"/>
          <a:stretch/>
        </p:blipFill>
        <p:spPr>
          <a:xfrm>
            <a:off x="2190240" y="829440"/>
            <a:ext cx="4925160" cy="363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/>
          </p:nvPr>
        </p:nvSpPr>
        <p:spPr>
          <a:xfrm>
            <a:off x="2484720" y="2454840"/>
            <a:ext cx="4858920" cy="1419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s" sz="3000" spc="-1" strike="noStrike">
                <a:solidFill>
                  <a:srgbClr val="595959"/>
                </a:solidFill>
                <a:latin typeface="Arial"/>
                <a:ea typeface="Arial"/>
              </a:rPr>
              <a:t>𝝀</a:t>
            </a:r>
            <a:r>
              <a:rPr b="0" lang="es" sz="3000" spc="-1" strike="noStrike">
                <a:solidFill>
                  <a:srgbClr val="595959"/>
                </a:solidFill>
                <a:latin typeface="Arial"/>
                <a:ea typeface="Arial"/>
              </a:rPr>
              <a:t>(x</a:t>
            </a:r>
            <a:r>
              <a:rPr b="0" lang="es" sz="30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1</a:t>
            </a:r>
            <a:r>
              <a:rPr b="0" lang="es" sz="3000" spc="-1" strike="noStrike">
                <a:solidFill>
                  <a:srgbClr val="595959"/>
                </a:solidFill>
                <a:latin typeface="Arial"/>
                <a:ea typeface="Arial"/>
              </a:rPr>
              <a:t>, x</a:t>
            </a:r>
            <a:r>
              <a:rPr b="0" lang="es" sz="30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2</a:t>
            </a:r>
            <a:r>
              <a:rPr b="0" lang="es" sz="3000" spc="-1" strike="noStrike">
                <a:solidFill>
                  <a:srgbClr val="595959"/>
                </a:solidFill>
                <a:latin typeface="Arial"/>
                <a:ea typeface="Arial"/>
              </a:rPr>
              <a:t>) = 𝛼 + 𝛽</a:t>
            </a:r>
            <a:r>
              <a:rPr b="0" lang="es" sz="30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1</a:t>
            </a:r>
            <a:r>
              <a:rPr b="0" lang="es" sz="3000" spc="-1" strike="noStrike">
                <a:solidFill>
                  <a:srgbClr val="595959"/>
                </a:solidFill>
                <a:latin typeface="Arial"/>
                <a:ea typeface="Arial"/>
              </a:rPr>
              <a:t>x</a:t>
            </a:r>
            <a:r>
              <a:rPr b="0" lang="es" sz="30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1</a:t>
            </a:r>
            <a:r>
              <a:rPr b="0" lang="es" sz="3000" spc="-1" strike="noStrike">
                <a:solidFill>
                  <a:srgbClr val="595959"/>
                </a:solidFill>
                <a:latin typeface="Arial"/>
                <a:ea typeface="Arial"/>
              </a:rPr>
              <a:t> + 𝛽</a:t>
            </a:r>
            <a:r>
              <a:rPr b="0" lang="es" sz="30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2</a:t>
            </a:r>
            <a:r>
              <a:rPr b="0" lang="es" sz="3000" spc="-1" strike="noStrike">
                <a:solidFill>
                  <a:srgbClr val="595959"/>
                </a:solidFill>
                <a:latin typeface="Arial"/>
                <a:ea typeface="Arial"/>
              </a:rPr>
              <a:t>x</a:t>
            </a:r>
            <a:r>
              <a:rPr b="0" lang="es" sz="30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2</a:t>
            </a:r>
            <a:endParaRPr b="0" lang="es-MX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 descr=""/>
          <p:cNvPicPr/>
          <p:nvPr/>
        </p:nvPicPr>
        <p:blipFill>
          <a:blip r:embed="rId1"/>
          <a:srcRect l="74222" t="0" r="0" b="0"/>
          <a:stretch/>
        </p:blipFill>
        <p:spPr>
          <a:xfrm>
            <a:off x="3427920" y="793800"/>
            <a:ext cx="2356560" cy="380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¿Qué es un modelo de distribución de especies?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Google Shape;94;p20" descr=""/>
          <p:cNvPicPr/>
          <p:nvPr/>
        </p:nvPicPr>
        <p:blipFill>
          <a:blip r:embed="rId1"/>
          <a:stretch/>
        </p:blipFill>
        <p:spPr>
          <a:xfrm>
            <a:off x="2183400" y="1248840"/>
            <a:ext cx="4925160" cy="363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000000"/>
                </a:solidFill>
                <a:latin typeface="Arial"/>
                <a:ea typeface="Arial"/>
              </a:rPr>
              <a:t>Modelos de nicho vs modelos de distribución</a:t>
            </a:r>
            <a:endParaRPr b="0" lang="es-M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11760" y="1455120"/>
            <a:ext cx="8520120" cy="2085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Modelos de distribución →  Estimar geografía ocupada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595959"/>
                </a:solidFill>
                <a:latin typeface="Arial"/>
                <a:ea typeface="Arial"/>
              </a:rPr>
              <a:t>Modelos de nicho →  Estimar tolerancia a condiciones abióticas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es-MX</dc:language>
  <cp:lastModifiedBy>Gerardo Martin</cp:lastModifiedBy>
  <dcterms:modified xsi:type="dcterms:W3CDTF">2024-01-30T17:43:16Z</dcterms:modified>
  <cp:revision>2</cp:revision>
  <dc:subject/>
  <dc:title/>
</cp:coreProperties>
</file>